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486"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30AFF00D-4CBD-437F-9FAB-87521102649F}" type="datetimeFigureOut">
              <a:rPr lang="en-US" smtClean="0"/>
              <a:pPr/>
              <a:t>5/10/2011</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39B264B-FA83-4807-918E-3AB8AE8D7436}" type="slidenum">
              <a:rPr lang="en-US" smtClean="0"/>
              <a:pPr/>
              <a:t>‹#›</a:t>
            </a:fld>
            <a:endParaRPr 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30AFF00D-4CBD-437F-9FAB-87521102649F}" type="datetimeFigureOut">
              <a:rPr lang="en-US" smtClean="0"/>
              <a:pPr/>
              <a:t>5/10/2011</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39B264B-FA83-4807-918E-3AB8AE8D7436}" type="slidenum">
              <a:rPr lang="en-US" smtClean="0"/>
              <a:pPr/>
              <a:t>‹#›</a:t>
            </a:fld>
            <a:endParaRPr 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30AFF00D-4CBD-437F-9FAB-87521102649F}" type="datetimeFigureOut">
              <a:rPr lang="en-US" smtClean="0"/>
              <a:pPr/>
              <a:t>5/10/2011</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39B264B-FA83-4807-918E-3AB8AE8D7436}" type="slidenum">
              <a:rPr lang="en-US" smtClean="0"/>
              <a:pPr/>
              <a:t>‹#›</a:t>
            </a:fld>
            <a:endParaRPr 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30AFF00D-4CBD-437F-9FAB-87521102649F}" type="datetimeFigureOut">
              <a:rPr lang="en-US" smtClean="0"/>
              <a:pPr/>
              <a:t>5/10/2011</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39B264B-FA83-4807-918E-3AB8AE8D7436}" type="slidenum">
              <a:rPr lang="en-US" smtClean="0"/>
              <a:pPr/>
              <a:t>‹#›</a:t>
            </a:fld>
            <a:endParaRPr 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30AFF00D-4CBD-437F-9FAB-87521102649F}" type="datetimeFigureOut">
              <a:rPr lang="en-US" smtClean="0"/>
              <a:pPr/>
              <a:t>5/10/2011</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39B264B-FA83-4807-918E-3AB8AE8D7436}" type="slidenum">
              <a:rPr lang="en-US" smtClean="0"/>
              <a:pPr/>
              <a:t>‹#›</a:t>
            </a:fld>
            <a:endParaRPr lang="en-US"/>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30AFF00D-4CBD-437F-9FAB-87521102649F}" type="datetimeFigureOut">
              <a:rPr lang="en-US" smtClean="0"/>
              <a:pPr/>
              <a:t>5/10/2011</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39B264B-FA83-4807-918E-3AB8AE8D7436}" type="slidenum">
              <a:rPr lang="en-US" smtClean="0"/>
              <a:pPr/>
              <a:t>‹#›</a:t>
            </a:fld>
            <a:endParaRPr 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30AFF00D-4CBD-437F-9FAB-87521102649F}" type="datetimeFigureOut">
              <a:rPr lang="en-US" smtClean="0"/>
              <a:pPr/>
              <a:t>5/10/2011</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039B264B-FA83-4807-918E-3AB8AE8D7436}" type="slidenum">
              <a:rPr lang="en-US" smtClean="0"/>
              <a:pPr/>
              <a:t>‹#›</a:t>
            </a:fld>
            <a:endParaRPr 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30AFF00D-4CBD-437F-9FAB-87521102649F}" type="datetimeFigureOut">
              <a:rPr lang="en-US" smtClean="0"/>
              <a:pPr/>
              <a:t>5/10/2011</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039B264B-FA83-4807-918E-3AB8AE8D7436}" type="slidenum">
              <a:rPr lang="en-US" smtClean="0"/>
              <a:pPr/>
              <a:t>‹#›</a:t>
            </a:fld>
            <a:endParaRPr 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30AFF00D-4CBD-437F-9FAB-87521102649F}" type="datetimeFigureOut">
              <a:rPr lang="en-US" smtClean="0"/>
              <a:pPr/>
              <a:t>5/10/2011</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039B264B-FA83-4807-918E-3AB8AE8D7436}" type="slidenum">
              <a:rPr lang="en-US" smtClean="0"/>
              <a:pPr/>
              <a:t>‹#›</a:t>
            </a:fld>
            <a:endParaRPr lang="en-US"/>
          </a:p>
        </p:txBody>
      </p:sp>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30AFF00D-4CBD-437F-9FAB-87521102649F}" type="datetimeFigureOut">
              <a:rPr lang="en-US" smtClean="0"/>
              <a:pPr/>
              <a:t>5/10/2011</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39B264B-FA83-4807-918E-3AB8AE8D7436}" type="slidenum">
              <a:rPr lang="en-US" smtClean="0"/>
              <a:pPr/>
              <a:t>‹#›</a:t>
            </a:fld>
            <a:endParaRPr lang="en-US"/>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30AFF00D-4CBD-437F-9FAB-87521102649F}" type="datetimeFigureOut">
              <a:rPr lang="en-US" smtClean="0"/>
              <a:pPr/>
              <a:t>5/10/2011</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39B264B-FA83-4807-918E-3AB8AE8D7436}" type="slidenum">
              <a:rPr lang="en-US" smtClean="0"/>
              <a:pPr/>
              <a:t>‹#›</a:t>
            </a:fld>
            <a:endParaRPr lang="en-US"/>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1" name="Picture 7" descr="Untitled-1"/>
          <p:cNvPicPr>
            <a:picLocks noChangeAspect="1" noChangeArrowheads="1"/>
          </p:cNvPicPr>
          <p:nvPr/>
        </p:nvPicPr>
        <p:blipFill>
          <a:blip r:embed="rId13" cstate="print"/>
          <a:srcRect/>
          <a:stretch>
            <a:fillRect/>
          </a:stretch>
        </p:blipFill>
        <p:spPr bwMode="auto">
          <a:xfrm>
            <a:off x="0" y="0"/>
            <a:ext cx="9144000" cy="6858000"/>
          </a:xfrm>
          <a:prstGeom prst="rect">
            <a:avLst/>
          </a:prstGeom>
          <a:noFill/>
        </p:spPr>
      </p:pic>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accent2"/>
                </a:solidFill>
              </a:defRPr>
            </a:lvl1pPr>
          </a:lstStyle>
          <a:p>
            <a:fld id="{30AFF00D-4CBD-437F-9FAB-87521102649F}" type="datetimeFigureOut">
              <a:rPr lang="en-US" smtClean="0"/>
              <a:pPr/>
              <a:t>5/10/2011</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accent2"/>
                </a:solidFill>
              </a:defRPr>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accent2"/>
                </a:solidFill>
              </a:defRPr>
            </a:lvl1pPr>
          </a:lstStyle>
          <a:p>
            <a:fld id="{039B264B-FA83-4807-918E-3AB8AE8D743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xStyles>
    <p:titleStyle>
      <a:lvl1pPr algn="ctr" rtl="0" eaLnBrk="1" fontAlgn="base" hangingPunct="1">
        <a:spcBef>
          <a:spcPct val="0"/>
        </a:spcBef>
        <a:spcAft>
          <a:spcPct val="0"/>
        </a:spcAft>
        <a:defRPr sz="4400" b="1">
          <a:solidFill>
            <a:schemeClr val="accent2"/>
          </a:solidFill>
          <a:latin typeface="+mj-lt"/>
          <a:ea typeface="+mj-ea"/>
          <a:cs typeface="+mj-cs"/>
        </a:defRPr>
      </a:lvl1pPr>
      <a:lvl2pPr algn="ctr" rtl="0" eaLnBrk="1" fontAlgn="base" hangingPunct="1">
        <a:spcBef>
          <a:spcPct val="0"/>
        </a:spcBef>
        <a:spcAft>
          <a:spcPct val="0"/>
        </a:spcAft>
        <a:defRPr sz="4400" b="1">
          <a:solidFill>
            <a:schemeClr val="accent2"/>
          </a:solidFill>
          <a:latin typeface="Arial" charset="0"/>
        </a:defRPr>
      </a:lvl2pPr>
      <a:lvl3pPr algn="ctr" rtl="0" eaLnBrk="1" fontAlgn="base" hangingPunct="1">
        <a:spcBef>
          <a:spcPct val="0"/>
        </a:spcBef>
        <a:spcAft>
          <a:spcPct val="0"/>
        </a:spcAft>
        <a:defRPr sz="4400" b="1">
          <a:solidFill>
            <a:schemeClr val="accent2"/>
          </a:solidFill>
          <a:latin typeface="Arial" charset="0"/>
        </a:defRPr>
      </a:lvl3pPr>
      <a:lvl4pPr algn="ctr" rtl="0" eaLnBrk="1" fontAlgn="base" hangingPunct="1">
        <a:spcBef>
          <a:spcPct val="0"/>
        </a:spcBef>
        <a:spcAft>
          <a:spcPct val="0"/>
        </a:spcAft>
        <a:defRPr sz="4400" b="1">
          <a:solidFill>
            <a:schemeClr val="accent2"/>
          </a:solidFill>
          <a:latin typeface="Arial" charset="0"/>
        </a:defRPr>
      </a:lvl4pPr>
      <a:lvl5pPr algn="ctr" rtl="0" eaLnBrk="1" fontAlgn="base" hangingPunct="1">
        <a:spcBef>
          <a:spcPct val="0"/>
        </a:spcBef>
        <a:spcAft>
          <a:spcPct val="0"/>
        </a:spcAft>
        <a:defRPr sz="4400" b="1">
          <a:solidFill>
            <a:schemeClr val="accent2"/>
          </a:solidFill>
          <a:latin typeface="Arial" charset="0"/>
        </a:defRPr>
      </a:lvl5pPr>
      <a:lvl6pPr marL="457200" algn="ctr" rtl="0" eaLnBrk="1" fontAlgn="base" hangingPunct="1">
        <a:spcBef>
          <a:spcPct val="0"/>
        </a:spcBef>
        <a:spcAft>
          <a:spcPct val="0"/>
        </a:spcAft>
        <a:defRPr sz="4400" b="1">
          <a:solidFill>
            <a:schemeClr val="accent2"/>
          </a:solidFill>
          <a:latin typeface="Arial" charset="0"/>
        </a:defRPr>
      </a:lvl6pPr>
      <a:lvl7pPr marL="914400" algn="ctr" rtl="0" eaLnBrk="1" fontAlgn="base" hangingPunct="1">
        <a:spcBef>
          <a:spcPct val="0"/>
        </a:spcBef>
        <a:spcAft>
          <a:spcPct val="0"/>
        </a:spcAft>
        <a:defRPr sz="4400" b="1">
          <a:solidFill>
            <a:schemeClr val="accent2"/>
          </a:solidFill>
          <a:latin typeface="Arial" charset="0"/>
        </a:defRPr>
      </a:lvl7pPr>
      <a:lvl8pPr marL="1371600" algn="ctr" rtl="0" eaLnBrk="1" fontAlgn="base" hangingPunct="1">
        <a:spcBef>
          <a:spcPct val="0"/>
        </a:spcBef>
        <a:spcAft>
          <a:spcPct val="0"/>
        </a:spcAft>
        <a:defRPr sz="4400" b="1">
          <a:solidFill>
            <a:schemeClr val="accent2"/>
          </a:solidFill>
          <a:latin typeface="Arial" charset="0"/>
        </a:defRPr>
      </a:lvl8pPr>
      <a:lvl9pPr marL="1828800" algn="ctr" rtl="0" eaLnBrk="1" fontAlgn="base" hangingPunct="1">
        <a:spcBef>
          <a:spcPct val="0"/>
        </a:spcBef>
        <a:spcAft>
          <a:spcPct val="0"/>
        </a:spcAft>
        <a:defRPr sz="4400" b="1">
          <a:solidFill>
            <a:schemeClr val="accent2"/>
          </a:solidFill>
          <a:latin typeface="Arial" charset="0"/>
        </a:defRPr>
      </a:lvl9pPr>
    </p:titleStyle>
    <p:bodyStyle>
      <a:lvl1pPr marL="342900" indent="-342900" algn="l" rtl="0" eaLnBrk="1" fontAlgn="base" hangingPunct="1">
        <a:spcBef>
          <a:spcPct val="20000"/>
        </a:spcBef>
        <a:spcAft>
          <a:spcPct val="0"/>
        </a:spcAft>
        <a:buChar char="•"/>
        <a:defRPr sz="3200" b="1">
          <a:solidFill>
            <a:schemeClr val="accent2"/>
          </a:solidFill>
          <a:latin typeface="+mn-lt"/>
          <a:ea typeface="+mn-ea"/>
          <a:cs typeface="+mn-cs"/>
        </a:defRPr>
      </a:lvl1pPr>
      <a:lvl2pPr marL="742950" indent="-285750" algn="l" rtl="0" eaLnBrk="1" fontAlgn="base" hangingPunct="1">
        <a:spcBef>
          <a:spcPct val="20000"/>
        </a:spcBef>
        <a:spcAft>
          <a:spcPct val="0"/>
        </a:spcAft>
        <a:buChar char="–"/>
        <a:defRPr sz="2800" b="1">
          <a:solidFill>
            <a:schemeClr val="accent2"/>
          </a:solidFill>
          <a:latin typeface="+mn-lt"/>
        </a:defRPr>
      </a:lvl2pPr>
      <a:lvl3pPr marL="1143000" indent="-228600" algn="l" rtl="0" eaLnBrk="1" fontAlgn="base" hangingPunct="1">
        <a:spcBef>
          <a:spcPct val="20000"/>
        </a:spcBef>
        <a:spcAft>
          <a:spcPct val="0"/>
        </a:spcAft>
        <a:buChar char="•"/>
        <a:defRPr sz="2400" b="1">
          <a:solidFill>
            <a:schemeClr val="accent2"/>
          </a:solidFill>
          <a:latin typeface="+mn-lt"/>
        </a:defRPr>
      </a:lvl3pPr>
      <a:lvl4pPr marL="1600200" indent="-228600" algn="l" rtl="0" eaLnBrk="1" fontAlgn="base" hangingPunct="1">
        <a:spcBef>
          <a:spcPct val="20000"/>
        </a:spcBef>
        <a:spcAft>
          <a:spcPct val="0"/>
        </a:spcAft>
        <a:buChar char="–"/>
        <a:defRPr sz="2000" b="1">
          <a:solidFill>
            <a:schemeClr val="accent2"/>
          </a:solidFill>
          <a:latin typeface="+mn-lt"/>
        </a:defRPr>
      </a:lvl4pPr>
      <a:lvl5pPr marL="2057400" indent="-228600" algn="l" rtl="0" eaLnBrk="1" fontAlgn="base" hangingPunct="1">
        <a:spcBef>
          <a:spcPct val="20000"/>
        </a:spcBef>
        <a:spcAft>
          <a:spcPct val="0"/>
        </a:spcAft>
        <a:buChar char="»"/>
        <a:defRPr sz="2000" b="1">
          <a:solidFill>
            <a:schemeClr val="accent2"/>
          </a:solidFill>
          <a:latin typeface="+mn-lt"/>
        </a:defRPr>
      </a:lvl5pPr>
      <a:lvl6pPr marL="2514600" indent="-228600" algn="l" rtl="0" eaLnBrk="1" fontAlgn="base" hangingPunct="1">
        <a:spcBef>
          <a:spcPct val="20000"/>
        </a:spcBef>
        <a:spcAft>
          <a:spcPct val="0"/>
        </a:spcAft>
        <a:buChar char="»"/>
        <a:defRPr sz="2000" b="1">
          <a:solidFill>
            <a:schemeClr val="accent2"/>
          </a:solidFill>
          <a:latin typeface="+mn-lt"/>
        </a:defRPr>
      </a:lvl6pPr>
      <a:lvl7pPr marL="2971800" indent="-228600" algn="l" rtl="0" eaLnBrk="1" fontAlgn="base" hangingPunct="1">
        <a:spcBef>
          <a:spcPct val="20000"/>
        </a:spcBef>
        <a:spcAft>
          <a:spcPct val="0"/>
        </a:spcAft>
        <a:buChar char="»"/>
        <a:defRPr sz="2000" b="1">
          <a:solidFill>
            <a:schemeClr val="accent2"/>
          </a:solidFill>
          <a:latin typeface="+mn-lt"/>
        </a:defRPr>
      </a:lvl7pPr>
      <a:lvl8pPr marL="3429000" indent="-228600" algn="l" rtl="0" eaLnBrk="1" fontAlgn="base" hangingPunct="1">
        <a:spcBef>
          <a:spcPct val="20000"/>
        </a:spcBef>
        <a:spcAft>
          <a:spcPct val="0"/>
        </a:spcAft>
        <a:buChar char="»"/>
        <a:defRPr sz="2000" b="1">
          <a:solidFill>
            <a:schemeClr val="accent2"/>
          </a:solidFill>
          <a:latin typeface="+mn-lt"/>
        </a:defRPr>
      </a:lvl8pPr>
      <a:lvl9pPr marL="3886200" indent="-228600" algn="l" rtl="0" eaLnBrk="1" fontAlgn="base" hangingPunct="1">
        <a:spcBef>
          <a:spcPct val="20000"/>
        </a:spcBef>
        <a:spcAft>
          <a:spcPct val="0"/>
        </a:spcAft>
        <a:buChar char="»"/>
        <a:defRPr sz="2000" b="1">
          <a:solidFill>
            <a:schemeClr val="accent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Identity Formation</a:t>
            </a:r>
            <a:endParaRPr lang="en-US" dirty="0"/>
          </a:p>
        </p:txBody>
      </p:sp>
      <p:sp>
        <p:nvSpPr>
          <p:cNvPr id="3" name="Subtitle 2"/>
          <p:cNvSpPr>
            <a:spLocks noGrp="1"/>
          </p:cNvSpPr>
          <p:nvPr>
            <p:ph type="subTitle" idx="1"/>
          </p:nvPr>
        </p:nvSpPr>
        <p:spPr/>
        <p:txBody>
          <a:bodyPr/>
          <a:lstStyle/>
          <a:p>
            <a:r>
              <a:rPr lang="en-US" dirty="0" smtClean="0"/>
              <a:t>Adolescence Section 3</a:t>
            </a:r>
            <a:endParaRPr lang="en-US"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out)">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Identity Development</a:t>
            </a:r>
            <a:endParaRPr lang="en-US" dirty="0"/>
          </a:p>
        </p:txBody>
      </p:sp>
      <p:sp>
        <p:nvSpPr>
          <p:cNvPr id="3" name="Content Placeholder 2"/>
          <p:cNvSpPr>
            <a:spLocks noGrp="1"/>
          </p:cNvSpPr>
          <p:nvPr>
            <p:ph idx="1"/>
          </p:nvPr>
        </p:nvSpPr>
        <p:spPr>
          <a:xfrm>
            <a:off x="457200" y="1371600"/>
            <a:ext cx="8229600" cy="4953000"/>
          </a:xfrm>
        </p:spPr>
        <p:txBody>
          <a:bodyPr/>
          <a:lstStyle/>
          <a:p>
            <a:pPr marL="233363" indent="-233363">
              <a:spcBef>
                <a:spcPct val="0"/>
              </a:spcBef>
              <a:spcAft>
                <a:spcPct val="30000"/>
              </a:spcAft>
            </a:pPr>
            <a:r>
              <a:rPr lang="en-US" sz="2000" dirty="0" smtClean="0"/>
              <a:t>Psychologist Erik Erikson maintained that the main task of the adolescent stage is the search for identity.</a:t>
            </a:r>
          </a:p>
          <a:p>
            <a:pPr marL="233363" indent="-233363">
              <a:spcBef>
                <a:spcPct val="0"/>
              </a:spcBef>
              <a:spcAft>
                <a:spcPct val="30000"/>
              </a:spcAft>
            </a:pPr>
            <a:r>
              <a:rPr lang="en-US" sz="2000" dirty="0" smtClean="0"/>
              <a:t>Erikson believed the task is accomplished by choosing and developing a commitment to a particular role or occupation in life.</a:t>
            </a:r>
          </a:p>
          <a:p>
            <a:pPr marL="233363" indent="-233363">
              <a:spcBef>
                <a:spcPct val="0"/>
              </a:spcBef>
              <a:spcAft>
                <a:spcPct val="30000"/>
              </a:spcAft>
            </a:pPr>
            <a:r>
              <a:rPr lang="en-US" sz="2000" dirty="0" smtClean="0"/>
              <a:t>Adolescents may experiment with different values, beliefs, roles, and relationships. </a:t>
            </a:r>
          </a:p>
          <a:p>
            <a:pPr marL="233363" indent="-233363">
              <a:spcBef>
                <a:spcPct val="0"/>
              </a:spcBef>
              <a:spcAft>
                <a:spcPct val="30000"/>
              </a:spcAft>
            </a:pPr>
            <a:r>
              <a:rPr lang="en-US" sz="2000" dirty="0" smtClean="0"/>
              <a:t>Adolescent identity is achieved when different “selves” are brought together into a unified sense of self.</a:t>
            </a:r>
          </a:p>
          <a:p>
            <a:pPr marL="233363" indent="-233363">
              <a:spcBef>
                <a:spcPct val="0"/>
              </a:spcBef>
              <a:spcAft>
                <a:spcPct val="30000"/>
              </a:spcAft>
            </a:pPr>
            <a:r>
              <a:rPr lang="en-US" sz="2000" dirty="0" smtClean="0"/>
              <a:t>An identity crisis is a key aspect of adolescent identity development.</a:t>
            </a:r>
          </a:p>
          <a:p>
            <a:pPr marL="233363" indent="-233363">
              <a:spcBef>
                <a:spcPct val="0"/>
              </a:spcBef>
              <a:spcAft>
                <a:spcPct val="30000"/>
              </a:spcAft>
            </a:pPr>
            <a:r>
              <a:rPr lang="en-US" sz="2000" dirty="0" smtClean="0"/>
              <a:t>An identity crisis is a turning point in a person’s development when the person examines his or her values and makes or changes decisions about life roles.</a:t>
            </a:r>
            <a:endParaRPr lang="en-US" sz="20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ou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ou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ox(out)">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ox(out)">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ox(out)">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ox(out)">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Identity Status</a:t>
            </a:r>
            <a:endParaRPr lang="en-US" dirty="0"/>
          </a:p>
        </p:txBody>
      </p:sp>
      <p:sp>
        <p:nvSpPr>
          <p:cNvPr id="4" name="Text Box 2"/>
          <p:cNvSpPr txBox="1">
            <a:spLocks noChangeArrowheads="1"/>
          </p:cNvSpPr>
          <p:nvPr/>
        </p:nvSpPr>
        <p:spPr bwMode="auto">
          <a:xfrm>
            <a:off x="457200" y="1447800"/>
            <a:ext cx="4038600" cy="2286000"/>
          </a:xfrm>
          <a:prstGeom prst="rect">
            <a:avLst/>
          </a:prstGeom>
          <a:solidFill>
            <a:srgbClr val="F9F5B4"/>
          </a:solidFill>
          <a:ln w="9525">
            <a:noFill/>
            <a:miter lim="800000"/>
            <a:headEnd/>
            <a:tailEnd/>
          </a:ln>
          <a:effectLst/>
        </p:spPr>
        <p:txBody>
          <a:bodyPr/>
          <a:lstStyle/>
          <a:p>
            <a:pPr marL="231775" indent="-231775">
              <a:lnSpc>
                <a:spcPct val="100000"/>
              </a:lnSpc>
              <a:spcAft>
                <a:spcPct val="25000"/>
              </a:spcAft>
            </a:pPr>
            <a:r>
              <a:rPr lang="en-US" sz="2400" b="1" dirty="0">
                <a:solidFill>
                  <a:srgbClr val="BF0000"/>
                </a:solidFill>
              </a:rPr>
              <a:t>Identity Moratorium</a:t>
            </a:r>
            <a:endParaRPr lang="en-US" sz="1800" b="1" dirty="0"/>
          </a:p>
          <a:p>
            <a:pPr marL="231775" indent="-231775">
              <a:lnSpc>
                <a:spcPct val="100000"/>
              </a:lnSpc>
              <a:spcAft>
                <a:spcPct val="25000"/>
              </a:spcAft>
              <a:buFontTx/>
              <a:buChar char="•"/>
            </a:pPr>
            <a:r>
              <a:rPr lang="en-US" sz="1800" dirty="0"/>
              <a:t>Adolescents experiencing the </a:t>
            </a:r>
            <a:r>
              <a:rPr lang="en-US" sz="1800" b="1" dirty="0"/>
              <a:t>identity status</a:t>
            </a:r>
            <a:r>
              <a:rPr lang="en-US" sz="1800" dirty="0"/>
              <a:t> known as </a:t>
            </a:r>
            <a:r>
              <a:rPr lang="en-US" sz="1800" b="1" dirty="0"/>
              <a:t>identity moratorium</a:t>
            </a:r>
            <a:r>
              <a:rPr lang="en-US" sz="1800" dirty="0"/>
              <a:t> delay making commitments about important questions.</a:t>
            </a:r>
          </a:p>
        </p:txBody>
      </p:sp>
      <p:sp>
        <p:nvSpPr>
          <p:cNvPr id="5" name="Text Box 3"/>
          <p:cNvSpPr txBox="1">
            <a:spLocks noChangeArrowheads="1"/>
          </p:cNvSpPr>
          <p:nvPr/>
        </p:nvSpPr>
        <p:spPr bwMode="auto">
          <a:xfrm>
            <a:off x="457200" y="3962400"/>
            <a:ext cx="4038600" cy="2286000"/>
          </a:xfrm>
          <a:prstGeom prst="rect">
            <a:avLst/>
          </a:prstGeom>
          <a:solidFill>
            <a:srgbClr val="E0E9ED"/>
          </a:solidFill>
          <a:ln w="9525">
            <a:noFill/>
            <a:miter lim="800000"/>
            <a:headEnd/>
            <a:tailEnd/>
          </a:ln>
          <a:effectLst/>
        </p:spPr>
        <p:txBody>
          <a:bodyPr/>
          <a:lstStyle/>
          <a:p>
            <a:pPr marL="231775" indent="-231775">
              <a:lnSpc>
                <a:spcPct val="100000"/>
              </a:lnSpc>
              <a:spcAft>
                <a:spcPct val="25000"/>
              </a:spcAft>
            </a:pPr>
            <a:r>
              <a:rPr lang="en-US" sz="2400" b="1" dirty="0">
                <a:solidFill>
                  <a:srgbClr val="BF0000"/>
                </a:solidFill>
              </a:rPr>
              <a:t>Identity Diffusion</a:t>
            </a:r>
            <a:endParaRPr lang="en-US" sz="1800" b="1" dirty="0"/>
          </a:p>
          <a:p>
            <a:pPr marL="231775" indent="-231775">
              <a:lnSpc>
                <a:spcPct val="100000"/>
              </a:lnSpc>
              <a:spcAft>
                <a:spcPct val="25000"/>
              </a:spcAft>
              <a:buFontTx/>
              <a:buChar char="•"/>
            </a:pPr>
            <a:r>
              <a:rPr lang="en-US" sz="1800" dirty="0"/>
              <a:t>Adolescents in </a:t>
            </a:r>
            <a:r>
              <a:rPr lang="en-US" sz="1800" b="1" dirty="0"/>
              <a:t>identity diffusion</a:t>
            </a:r>
            <a:r>
              <a:rPr lang="en-US" sz="1800" dirty="0"/>
              <a:t> seem to be constantly searching for meaning in life because they have not committed themselves to a set of personal beliefs or an occupational path.</a:t>
            </a:r>
          </a:p>
        </p:txBody>
      </p:sp>
      <p:sp>
        <p:nvSpPr>
          <p:cNvPr id="6" name="Text Box 4"/>
          <p:cNvSpPr txBox="1">
            <a:spLocks noChangeArrowheads="1"/>
          </p:cNvSpPr>
          <p:nvPr/>
        </p:nvSpPr>
        <p:spPr bwMode="auto">
          <a:xfrm>
            <a:off x="4724400" y="1143000"/>
            <a:ext cx="4038600" cy="2286000"/>
          </a:xfrm>
          <a:prstGeom prst="rect">
            <a:avLst/>
          </a:prstGeom>
          <a:solidFill>
            <a:srgbClr val="E0E9ED"/>
          </a:solidFill>
          <a:ln w="9525">
            <a:noFill/>
            <a:miter lim="800000"/>
            <a:headEnd/>
            <a:tailEnd/>
          </a:ln>
          <a:effectLst/>
        </p:spPr>
        <p:txBody>
          <a:bodyPr/>
          <a:lstStyle/>
          <a:p>
            <a:pPr marL="231775" indent="-231775">
              <a:lnSpc>
                <a:spcPct val="100000"/>
              </a:lnSpc>
              <a:spcAft>
                <a:spcPct val="25000"/>
              </a:spcAft>
            </a:pPr>
            <a:r>
              <a:rPr lang="en-US" sz="2400" b="1" dirty="0">
                <a:solidFill>
                  <a:srgbClr val="BF0000"/>
                </a:solidFill>
              </a:rPr>
              <a:t>Identity Foreclosure</a:t>
            </a:r>
            <a:endParaRPr lang="en-US" sz="1800" b="1" dirty="0"/>
          </a:p>
          <a:p>
            <a:pPr marL="231775" indent="-231775">
              <a:lnSpc>
                <a:spcPct val="100000"/>
              </a:lnSpc>
              <a:spcAft>
                <a:spcPct val="25000"/>
              </a:spcAft>
              <a:buFontTx/>
              <a:buChar char="•"/>
            </a:pPr>
            <a:r>
              <a:rPr lang="en-US" sz="1800" dirty="0"/>
              <a:t>To avoid an identity crisis, adolescents in the </a:t>
            </a:r>
            <a:r>
              <a:rPr lang="en-US" sz="1800" b="1" dirty="0"/>
              <a:t>identity foreclosure</a:t>
            </a:r>
            <a:r>
              <a:rPr lang="en-US" sz="1800" dirty="0"/>
              <a:t> category make a commitment that forecloses, or shuts out, other possibilities.</a:t>
            </a:r>
          </a:p>
          <a:p>
            <a:pPr marL="231775" indent="-231775">
              <a:lnSpc>
                <a:spcPct val="100000"/>
              </a:lnSpc>
              <a:spcAft>
                <a:spcPct val="25000"/>
              </a:spcAft>
            </a:pPr>
            <a:endParaRPr lang="en-US" sz="1800" dirty="0"/>
          </a:p>
        </p:txBody>
      </p:sp>
      <p:sp>
        <p:nvSpPr>
          <p:cNvPr id="7" name="Text Box 5"/>
          <p:cNvSpPr txBox="1">
            <a:spLocks noChangeArrowheads="1"/>
          </p:cNvSpPr>
          <p:nvPr/>
        </p:nvSpPr>
        <p:spPr bwMode="auto">
          <a:xfrm>
            <a:off x="4724400" y="3581400"/>
            <a:ext cx="4038600" cy="2286000"/>
          </a:xfrm>
          <a:prstGeom prst="rect">
            <a:avLst/>
          </a:prstGeom>
          <a:solidFill>
            <a:srgbClr val="F9F5B4"/>
          </a:solidFill>
          <a:ln w="9525">
            <a:noFill/>
            <a:miter lim="800000"/>
            <a:headEnd/>
            <a:tailEnd/>
          </a:ln>
          <a:effectLst/>
        </p:spPr>
        <p:txBody>
          <a:bodyPr/>
          <a:lstStyle/>
          <a:p>
            <a:pPr marL="228600" indent="-228600">
              <a:lnSpc>
                <a:spcPct val="100000"/>
              </a:lnSpc>
              <a:spcAft>
                <a:spcPct val="25000"/>
              </a:spcAft>
            </a:pPr>
            <a:r>
              <a:rPr lang="en-US" sz="2400" b="1" dirty="0">
                <a:solidFill>
                  <a:srgbClr val="BF0000"/>
                </a:solidFill>
              </a:rPr>
              <a:t>Identity Achievement</a:t>
            </a:r>
            <a:endParaRPr lang="en-US" sz="1800" b="1" dirty="0"/>
          </a:p>
          <a:p>
            <a:pPr marL="228600" indent="-228600">
              <a:lnSpc>
                <a:spcPct val="100000"/>
              </a:lnSpc>
              <a:spcAft>
                <a:spcPct val="25000"/>
              </a:spcAft>
              <a:buFontTx/>
              <a:buChar char="•"/>
            </a:pPr>
            <a:r>
              <a:rPr lang="en-US" sz="1800" dirty="0"/>
              <a:t>Adolescents in the </a:t>
            </a:r>
            <a:r>
              <a:rPr lang="en-US" sz="1800" b="1" dirty="0"/>
              <a:t>identity achievement</a:t>
            </a:r>
            <a:r>
              <a:rPr lang="en-US" sz="1800" dirty="0"/>
              <a:t> category have coped with crises, explored options, committed themselves to occupational directions, and made decisions about key life questions.</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ou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1"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ou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1"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ou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1"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ox(out)">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1" animBg="1"/>
      <p:bldP spid="6" grpId="1" animBg="1"/>
      <p:bldP spid="7"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Gender and Ethnicity in Identity Formation</a:t>
            </a:r>
            <a:endParaRPr lang="en-US" dirty="0"/>
          </a:p>
        </p:txBody>
      </p:sp>
      <p:sp>
        <p:nvSpPr>
          <p:cNvPr id="4" name="Rectangle 3"/>
          <p:cNvSpPr>
            <a:spLocks noChangeArrowheads="1"/>
          </p:cNvSpPr>
          <p:nvPr/>
        </p:nvSpPr>
        <p:spPr bwMode="auto">
          <a:xfrm>
            <a:off x="457200" y="4267200"/>
            <a:ext cx="8229600" cy="2133600"/>
          </a:xfrm>
          <a:prstGeom prst="rect">
            <a:avLst/>
          </a:prstGeom>
          <a:solidFill>
            <a:srgbClr val="E0E9ED"/>
          </a:solidFill>
          <a:ln w="9525">
            <a:noFill/>
            <a:miter lim="800000"/>
            <a:headEnd/>
            <a:tailEnd/>
          </a:ln>
        </p:spPr>
        <p:txBody>
          <a:bodyPr/>
          <a:lstStyle/>
          <a:p>
            <a:pPr marL="233363" indent="-233363">
              <a:lnSpc>
                <a:spcPct val="100000"/>
              </a:lnSpc>
              <a:spcBef>
                <a:spcPct val="0"/>
              </a:spcBef>
              <a:spcAft>
                <a:spcPct val="30000"/>
              </a:spcAft>
            </a:pPr>
            <a:r>
              <a:rPr lang="en-US" sz="2400" b="1">
                <a:solidFill>
                  <a:srgbClr val="BF0000"/>
                </a:solidFill>
              </a:rPr>
              <a:t>Ethnicity and Identity Formation</a:t>
            </a:r>
            <a:endParaRPr lang="en-US" sz="2400" b="1"/>
          </a:p>
          <a:p>
            <a:pPr marL="233363" indent="-233363">
              <a:lnSpc>
                <a:spcPct val="100000"/>
              </a:lnSpc>
              <a:spcBef>
                <a:spcPct val="0"/>
              </a:spcBef>
              <a:spcAft>
                <a:spcPct val="30000"/>
              </a:spcAft>
              <a:buFontTx/>
              <a:buChar char="•"/>
            </a:pPr>
            <a:r>
              <a:rPr lang="en-US" sz="2000"/>
              <a:t>Identity formation is often more complicated for adolescents from ethnic minority groups.</a:t>
            </a:r>
          </a:p>
          <a:p>
            <a:pPr marL="233363" indent="-233363">
              <a:lnSpc>
                <a:spcPct val="100000"/>
              </a:lnSpc>
              <a:spcBef>
                <a:spcPct val="0"/>
              </a:spcBef>
              <a:spcAft>
                <a:spcPct val="30000"/>
              </a:spcAft>
              <a:buFontTx/>
              <a:buChar char="•"/>
            </a:pPr>
            <a:r>
              <a:rPr lang="en-US" sz="2000"/>
              <a:t>Prejudice and discrimination can be contributing factors.</a:t>
            </a:r>
            <a:r>
              <a:rPr lang="en-US" sz="2000" i="1"/>
              <a:t> </a:t>
            </a:r>
          </a:p>
        </p:txBody>
      </p:sp>
      <p:sp>
        <p:nvSpPr>
          <p:cNvPr id="5" name="Rectangle 4"/>
          <p:cNvSpPr>
            <a:spLocks noChangeArrowheads="1"/>
          </p:cNvSpPr>
          <p:nvPr/>
        </p:nvSpPr>
        <p:spPr bwMode="auto">
          <a:xfrm>
            <a:off x="457200" y="1828800"/>
            <a:ext cx="8229600" cy="2209800"/>
          </a:xfrm>
          <a:prstGeom prst="rect">
            <a:avLst/>
          </a:prstGeom>
          <a:solidFill>
            <a:srgbClr val="F9F5B4"/>
          </a:solidFill>
          <a:ln w="9525">
            <a:noFill/>
            <a:miter lim="800000"/>
            <a:headEnd/>
            <a:tailEnd/>
          </a:ln>
        </p:spPr>
        <p:txBody>
          <a:bodyPr/>
          <a:lstStyle/>
          <a:p>
            <a:pPr marL="233363" indent="-233363">
              <a:lnSpc>
                <a:spcPct val="100000"/>
              </a:lnSpc>
              <a:spcBef>
                <a:spcPct val="0"/>
              </a:spcBef>
              <a:spcAft>
                <a:spcPct val="30000"/>
              </a:spcAft>
            </a:pPr>
            <a:r>
              <a:rPr lang="en-US" sz="2400" b="1" dirty="0">
                <a:solidFill>
                  <a:srgbClr val="BF0000"/>
                </a:solidFill>
              </a:rPr>
              <a:t>Gender and Identity Formation</a:t>
            </a:r>
            <a:endParaRPr lang="en-US" sz="2400" b="1" dirty="0"/>
          </a:p>
          <a:p>
            <a:pPr marL="233363" indent="-233363">
              <a:lnSpc>
                <a:spcPct val="100000"/>
              </a:lnSpc>
              <a:spcBef>
                <a:spcPct val="0"/>
              </a:spcBef>
              <a:spcAft>
                <a:spcPct val="30000"/>
              </a:spcAft>
              <a:buFontTx/>
              <a:buChar char="•"/>
            </a:pPr>
            <a:r>
              <a:rPr lang="en-US" sz="2000" dirty="0"/>
              <a:t>Research shows that female adolescents are now more apt to approach identity formation like male adolescents.</a:t>
            </a:r>
          </a:p>
          <a:p>
            <a:pPr marL="233363" indent="-233363">
              <a:lnSpc>
                <a:spcPct val="100000"/>
              </a:lnSpc>
              <a:spcBef>
                <a:spcPct val="0"/>
              </a:spcBef>
              <a:spcAft>
                <a:spcPct val="30000"/>
              </a:spcAft>
              <a:buFontTx/>
              <a:buChar char="•"/>
            </a:pPr>
            <a:r>
              <a:rPr lang="en-US" sz="2000" dirty="0"/>
              <a:t>Female adolescents do, however, express more concern about the challenge of balancing work life and family life.</a:t>
            </a:r>
            <a:r>
              <a:rPr lang="en-US" sz="2000" i="1" dirty="0"/>
              <a:t> </a:t>
            </a:r>
            <a:endParaRPr lang="en-US" sz="20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ou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ou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Cultural Diversity and Psychology</a:t>
            </a:r>
            <a:endParaRPr lang="en-US" dirty="0"/>
          </a:p>
        </p:txBody>
      </p:sp>
      <p:sp>
        <p:nvSpPr>
          <p:cNvPr id="4" name="Text Box 2"/>
          <p:cNvSpPr txBox="1">
            <a:spLocks noChangeArrowheads="1"/>
          </p:cNvSpPr>
          <p:nvPr/>
        </p:nvSpPr>
        <p:spPr bwMode="auto">
          <a:xfrm>
            <a:off x="457200" y="1600200"/>
            <a:ext cx="8229600" cy="1828800"/>
          </a:xfrm>
          <a:prstGeom prst="rect">
            <a:avLst/>
          </a:prstGeom>
          <a:solidFill>
            <a:srgbClr val="F9F5B4"/>
          </a:solidFill>
          <a:ln w="9525">
            <a:noFill/>
            <a:miter lim="800000"/>
            <a:headEnd/>
            <a:tailEnd/>
          </a:ln>
          <a:effectLst/>
        </p:spPr>
        <p:txBody>
          <a:bodyPr/>
          <a:lstStyle/>
          <a:p>
            <a:pPr>
              <a:lnSpc>
                <a:spcPct val="120000"/>
              </a:lnSpc>
            </a:pPr>
            <a:r>
              <a:rPr lang="en-US" sz="2000" b="1">
                <a:solidFill>
                  <a:srgbClr val="BF0000"/>
                </a:solidFill>
              </a:rPr>
              <a:t>Rites of Passage</a:t>
            </a:r>
          </a:p>
          <a:p>
            <a:pPr>
              <a:lnSpc>
                <a:spcPct val="120000"/>
              </a:lnSpc>
            </a:pPr>
            <a:r>
              <a:rPr lang="en-US" sz="1800"/>
              <a:t>A rite of passage marks a person’s entrance into a new stage of life. These ceremonies include baptisms, graduations, and marriages. For many people around the world, various rites such as school graduations and weddings signify the end of one period of life and the beginning of another.</a:t>
            </a:r>
          </a:p>
        </p:txBody>
      </p:sp>
      <p:sp>
        <p:nvSpPr>
          <p:cNvPr id="5" name="Text Box 4"/>
          <p:cNvSpPr txBox="1">
            <a:spLocks noChangeArrowheads="1"/>
          </p:cNvSpPr>
          <p:nvPr/>
        </p:nvSpPr>
        <p:spPr bwMode="auto">
          <a:xfrm>
            <a:off x="457200" y="3505200"/>
            <a:ext cx="4038600" cy="3048000"/>
          </a:xfrm>
          <a:prstGeom prst="rect">
            <a:avLst/>
          </a:prstGeom>
          <a:solidFill>
            <a:srgbClr val="E0E9ED"/>
          </a:solidFill>
          <a:ln w="9525">
            <a:noFill/>
            <a:miter lim="800000"/>
            <a:headEnd/>
            <a:tailEnd/>
          </a:ln>
          <a:effectLst/>
        </p:spPr>
        <p:txBody>
          <a:bodyPr/>
          <a:lstStyle/>
          <a:p>
            <a:pPr marL="231775" indent="-231775">
              <a:lnSpc>
                <a:spcPct val="100000"/>
              </a:lnSpc>
              <a:spcAft>
                <a:spcPct val="25000"/>
              </a:spcAft>
              <a:buFontTx/>
              <a:buChar char="•"/>
            </a:pPr>
            <a:r>
              <a:rPr lang="en-US" sz="1800" dirty="0"/>
              <a:t>Most rites of passage have three stages: a separation stage, a transitional stage, and a completion stage.</a:t>
            </a:r>
          </a:p>
          <a:p>
            <a:pPr marL="231775" indent="-231775">
              <a:lnSpc>
                <a:spcPct val="100000"/>
              </a:lnSpc>
              <a:spcAft>
                <a:spcPct val="25000"/>
              </a:spcAft>
              <a:buFontTx/>
              <a:buChar char="•"/>
            </a:pPr>
            <a:r>
              <a:rPr lang="en-US" sz="1800" dirty="0"/>
              <a:t>Graduation ceremonies are an example of a rite of passage in which individuals participate as a group.</a:t>
            </a:r>
          </a:p>
        </p:txBody>
      </p:sp>
      <p:sp>
        <p:nvSpPr>
          <p:cNvPr id="6" name="Text Box 5"/>
          <p:cNvSpPr txBox="1">
            <a:spLocks noChangeArrowheads="1"/>
          </p:cNvSpPr>
          <p:nvPr/>
        </p:nvSpPr>
        <p:spPr bwMode="auto">
          <a:xfrm>
            <a:off x="4572000" y="3505200"/>
            <a:ext cx="4038600" cy="3048000"/>
          </a:xfrm>
          <a:prstGeom prst="rect">
            <a:avLst/>
          </a:prstGeom>
          <a:solidFill>
            <a:schemeClr val="bg1"/>
          </a:solidFill>
          <a:ln w="9525">
            <a:noFill/>
            <a:miter lim="800000"/>
            <a:headEnd/>
            <a:tailEnd/>
          </a:ln>
          <a:effectLst/>
        </p:spPr>
        <p:txBody>
          <a:bodyPr/>
          <a:lstStyle/>
          <a:p>
            <a:pPr marL="231775" indent="-231775">
              <a:lnSpc>
                <a:spcPct val="100000"/>
              </a:lnSpc>
              <a:spcAft>
                <a:spcPct val="25000"/>
              </a:spcAft>
              <a:buFontTx/>
              <a:buChar char="•"/>
            </a:pPr>
            <a:r>
              <a:rPr lang="en-US" sz="1800" dirty="0"/>
              <a:t>The </a:t>
            </a:r>
            <a:r>
              <a:rPr lang="en-US" sz="1800" i="1" dirty="0" err="1"/>
              <a:t>quincea</a:t>
            </a:r>
            <a:r>
              <a:rPr lang="en-US" sz="1800" i="1" dirty="0" err="1">
                <a:cs typeface="Arial" charset="0"/>
              </a:rPr>
              <a:t>ñ</a:t>
            </a:r>
            <a:r>
              <a:rPr lang="en-US" sz="1800" i="1" dirty="0" err="1"/>
              <a:t>era</a:t>
            </a:r>
            <a:r>
              <a:rPr lang="en-US" sz="1800" dirty="0"/>
              <a:t> is an example of a rite of passage for Hispanic girls.</a:t>
            </a:r>
          </a:p>
          <a:p>
            <a:pPr marL="231775" indent="-231775">
              <a:lnSpc>
                <a:spcPct val="100000"/>
              </a:lnSpc>
              <a:spcAft>
                <a:spcPct val="25000"/>
              </a:spcAft>
              <a:buFontTx/>
              <a:buChar char="•"/>
            </a:pPr>
            <a:r>
              <a:rPr lang="en-US" sz="1800" dirty="0"/>
              <a:t>Jewish adolescents enter into the adult religious community with bar mitzvahs and bat mitzvahs.</a:t>
            </a:r>
          </a:p>
          <a:p>
            <a:pPr marL="231775" indent="-231775">
              <a:lnSpc>
                <a:spcPct val="100000"/>
              </a:lnSpc>
              <a:spcAft>
                <a:spcPct val="25000"/>
              </a:spcAft>
              <a:buFontTx/>
              <a:buChar char="•"/>
            </a:pPr>
            <a:r>
              <a:rPr lang="en-US" sz="1800" i="1" dirty="0" err="1"/>
              <a:t>Genpuku</a:t>
            </a:r>
            <a:r>
              <a:rPr lang="en-US" sz="1800" dirty="0"/>
              <a:t> was an ancient rite of passage in Japan. </a:t>
            </a:r>
            <a:r>
              <a:rPr lang="en-US" sz="1800" i="1" dirty="0" err="1"/>
              <a:t>Poy</a:t>
            </a:r>
            <a:r>
              <a:rPr lang="en-US" sz="1800" i="1" dirty="0"/>
              <a:t> Sang Long</a:t>
            </a:r>
            <a:r>
              <a:rPr lang="en-US" sz="1800" dirty="0"/>
              <a:t> is a rite of passage among the Shan people of Myanmar and Thailand.</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ou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ou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ou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Lst>
  </p:timing>
</p:sld>
</file>

<file path=ppt/theme/theme1.xml><?xml version="1.0" encoding="utf-8"?>
<a:theme xmlns:a="http://schemas.openxmlformats.org/drawingml/2006/main" name="Theme2">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Theme2</Template>
  <TotalTime>207</TotalTime>
  <Words>456</Words>
  <Application>Microsoft Office PowerPoint</Application>
  <PresentationFormat>On-screen Show (4:3)</PresentationFormat>
  <Paragraphs>33</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Theme2</vt:lpstr>
      <vt:lpstr>Identity Formation</vt:lpstr>
      <vt:lpstr>Identity Development</vt:lpstr>
      <vt:lpstr>Identity Status</vt:lpstr>
      <vt:lpstr>Gender and Ethnicity in Identity Formation</vt:lpstr>
      <vt:lpstr>Cultural Diversity and Psychology</vt:lpstr>
    </vt:vector>
  </TitlesOfParts>
  <Company>KASD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Identity Formation</dc:title>
  <dc:creator>KASD</dc:creator>
  <cp:lastModifiedBy>KASD</cp:lastModifiedBy>
  <cp:revision>24</cp:revision>
  <dcterms:created xsi:type="dcterms:W3CDTF">2011-05-09T19:15:01Z</dcterms:created>
  <dcterms:modified xsi:type="dcterms:W3CDTF">2011-05-10T21:35:47Z</dcterms:modified>
</cp:coreProperties>
</file>